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sldIdLst>
    <p:sldId id="270" r:id="rId2"/>
    <p:sldId id="268" r:id="rId3"/>
    <p:sldId id="269" r:id="rId4"/>
    <p:sldId id="265" r:id="rId5"/>
    <p:sldId id="267" r:id="rId6"/>
    <p:sldId id="256" r:id="rId7"/>
    <p:sldId id="257" r:id="rId8"/>
    <p:sldId id="258" r:id="rId9"/>
    <p:sldId id="259" r:id="rId10"/>
    <p:sldId id="263" r:id="rId11"/>
    <p:sldId id="260" r:id="rId12"/>
    <p:sldId id="261" r:id="rId13"/>
    <p:sldId id="262" r:id="rId14"/>
    <p:sldId id="266" r:id="rId15"/>
    <p:sldId id="264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2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2"/>
          <p:cNvGrpSpPr>
            <a:grpSpLocks/>
          </p:cNvGrpSpPr>
          <p:nvPr/>
        </p:nvGrpSpPr>
        <p:grpSpPr bwMode="auto">
          <a:xfrm>
            <a:off x="-12700" y="1681163"/>
            <a:ext cx="9144000" cy="1766887"/>
            <a:chOff x="-8" y="1059"/>
            <a:chExt cx="5760" cy="1113"/>
          </a:xfrm>
        </p:grpSpPr>
        <p:sp>
          <p:nvSpPr>
            <p:cNvPr id="4099" name="Rectangle 3"/>
            <p:cNvSpPr>
              <a:spLocks noChangeArrowheads="1"/>
            </p:cNvSpPr>
            <p:nvPr/>
          </p:nvSpPr>
          <p:spPr bwMode="ltGray">
            <a:xfrm>
              <a:off x="0" y="2016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0" name="Rectangle 4"/>
            <p:cNvSpPr>
              <a:spLocks noChangeArrowheads="1"/>
            </p:cNvSpPr>
            <p:nvPr/>
          </p:nvSpPr>
          <p:spPr bwMode="ltGray">
            <a:xfrm>
              <a:off x="0" y="2148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101" name="Group 5"/>
            <p:cNvGrpSpPr>
              <a:grpSpLocks/>
            </p:cNvGrpSpPr>
            <p:nvPr/>
          </p:nvGrpSpPr>
          <p:grpSpPr bwMode="auto">
            <a:xfrm>
              <a:off x="-8" y="1059"/>
              <a:ext cx="833" cy="990"/>
              <a:chOff x="-8" y="1059"/>
              <a:chExt cx="833" cy="990"/>
            </a:xfrm>
          </p:grpSpPr>
          <p:sp>
            <p:nvSpPr>
              <p:cNvPr id="4102" name="Freeform 6"/>
              <p:cNvSpPr>
                <a:spLocks/>
              </p:cNvSpPr>
              <p:nvPr/>
            </p:nvSpPr>
            <p:spPr bwMode="ltGray">
              <a:xfrm>
                <a:off x="-8" y="1059"/>
                <a:ext cx="833" cy="990"/>
              </a:xfrm>
              <a:custGeom>
                <a:avLst/>
                <a:gdLst/>
                <a:ahLst/>
                <a:cxnLst>
                  <a:cxn ang="0">
                    <a:pos x="284" y="448"/>
                  </a:cxn>
                  <a:cxn ang="0">
                    <a:pos x="115" y="0"/>
                  </a:cxn>
                  <a:cxn ang="0">
                    <a:pos x="353" y="398"/>
                  </a:cxn>
                  <a:cxn ang="0">
                    <a:pos x="591" y="0"/>
                  </a:cxn>
                  <a:cxn ang="0">
                    <a:pos x="419" y="448"/>
                  </a:cxn>
                  <a:cxn ang="0">
                    <a:pos x="832" y="495"/>
                  </a:cxn>
                  <a:cxn ang="0">
                    <a:pos x="417" y="540"/>
                  </a:cxn>
                  <a:cxn ang="0">
                    <a:pos x="591" y="989"/>
                  </a:cxn>
                  <a:cxn ang="0">
                    <a:pos x="353" y="590"/>
                  </a:cxn>
                  <a:cxn ang="0">
                    <a:pos x="115" y="989"/>
                  </a:cxn>
                  <a:cxn ang="0">
                    <a:pos x="282" y="543"/>
                  </a:cxn>
                  <a:cxn ang="0">
                    <a:pos x="0" y="509"/>
                  </a:cxn>
                  <a:cxn ang="0">
                    <a:pos x="0" y="479"/>
                  </a:cxn>
                  <a:cxn ang="0">
                    <a:pos x="284" y="448"/>
                  </a:cxn>
                </a:cxnLst>
                <a:rect l="0" t="0" r="r" b="b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3" name="Freeform 7"/>
              <p:cNvSpPr>
                <a:spLocks/>
              </p:cNvSpPr>
              <p:nvPr/>
            </p:nvSpPr>
            <p:spPr bwMode="ltGray">
              <a:xfrm>
                <a:off x="-4" y="1194"/>
                <a:ext cx="698" cy="720"/>
              </a:xfrm>
              <a:custGeom>
                <a:avLst/>
                <a:gdLst/>
                <a:ahLst/>
                <a:cxnLst>
                  <a:cxn ang="0">
                    <a:pos x="279" y="315"/>
                  </a:cxn>
                  <a:cxn ang="0">
                    <a:pos x="173" y="0"/>
                  </a:cxn>
                  <a:cxn ang="0">
                    <a:pos x="349" y="263"/>
                  </a:cxn>
                  <a:cxn ang="0">
                    <a:pos x="519" y="0"/>
                  </a:cxn>
                  <a:cxn ang="0">
                    <a:pos x="415" y="315"/>
                  </a:cxn>
                  <a:cxn ang="0">
                    <a:pos x="697" y="360"/>
                  </a:cxn>
                  <a:cxn ang="0">
                    <a:pos x="413" y="403"/>
                  </a:cxn>
                  <a:cxn ang="0">
                    <a:pos x="519" y="719"/>
                  </a:cxn>
                  <a:cxn ang="0">
                    <a:pos x="349" y="455"/>
                  </a:cxn>
                  <a:cxn ang="0">
                    <a:pos x="173" y="719"/>
                  </a:cxn>
                  <a:cxn ang="0">
                    <a:pos x="278" y="407"/>
                  </a:cxn>
                  <a:cxn ang="0">
                    <a:pos x="0" y="360"/>
                  </a:cxn>
                  <a:cxn ang="0">
                    <a:pos x="279" y="315"/>
                  </a:cxn>
                </a:cxnLst>
                <a:rect l="0" t="0" r="r" b="b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4" name="Freeform 8"/>
              <p:cNvSpPr>
                <a:spLocks/>
              </p:cNvSpPr>
              <p:nvPr/>
            </p:nvSpPr>
            <p:spPr bwMode="ltGray">
              <a:xfrm>
                <a:off x="99" y="1212"/>
                <a:ext cx="493" cy="68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223" y="295"/>
                  </a:cxn>
                  <a:cxn ang="0">
                    <a:pos x="246" y="0"/>
                  </a:cxn>
                  <a:cxn ang="0">
                    <a:pos x="268" y="295"/>
                  </a:cxn>
                  <a:cxn ang="0">
                    <a:pos x="490" y="169"/>
                  </a:cxn>
                  <a:cxn ang="0">
                    <a:pos x="290" y="343"/>
                  </a:cxn>
                  <a:cxn ang="0">
                    <a:pos x="492" y="514"/>
                  </a:cxn>
                  <a:cxn ang="0">
                    <a:pos x="268" y="390"/>
                  </a:cxn>
                  <a:cxn ang="0">
                    <a:pos x="246" y="684"/>
                  </a:cxn>
                  <a:cxn ang="0">
                    <a:pos x="223" y="390"/>
                  </a:cxn>
                  <a:cxn ang="0">
                    <a:pos x="0" y="514"/>
                  </a:cxn>
                  <a:cxn ang="0">
                    <a:pos x="201" y="343"/>
                  </a:cxn>
                  <a:cxn ang="0">
                    <a:pos x="0" y="173"/>
                  </a:cxn>
                </a:cxnLst>
                <a:rect l="0" t="0" r="r" b="b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5" name="Freeform 9"/>
              <p:cNvSpPr>
                <a:spLocks/>
              </p:cNvSpPr>
              <p:nvPr/>
            </p:nvSpPr>
            <p:spPr bwMode="ltGray">
              <a:xfrm>
                <a:off x="283" y="1467"/>
                <a:ext cx="124" cy="173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51" y="63"/>
                  </a:cxn>
                  <a:cxn ang="0">
                    <a:pos x="61" y="0"/>
                  </a:cxn>
                  <a:cxn ang="0">
                    <a:pos x="71" y="63"/>
                  </a:cxn>
                  <a:cxn ang="0">
                    <a:pos x="123" y="42"/>
                  </a:cxn>
                  <a:cxn ang="0">
                    <a:pos x="83" y="86"/>
                  </a:cxn>
                  <a:cxn ang="0">
                    <a:pos x="123" y="128"/>
                  </a:cxn>
                  <a:cxn ang="0">
                    <a:pos x="71" y="108"/>
                  </a:cxn>
                  <a:cxn ang="0">
                    <a:pos x="61" y="172"/>
                  </a:cxn>
                  <a:cxn ang="0">
                    <a:pos x="51" y="108"/>
                  </a:cxn>
                  <a:cxn ang="0">
                    <a:pos x="0" y="128"/>
                  </a:cxn>
                  <a:cxn ang="0">
                    <a:pos x="39" y="86"/>
                  </a:cxn>
                  <a:cxn ang="0">
                    <a:pos x="0" y="42"/>
                  </a:cxn>
                </a:cxnLst>
                <a:rect l="0" t="0" r="r" b="b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106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219200" y="1905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07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39913" y="3886200"/>
            <a:ext cx="6400800" cy="1752600"/>
          </a:xfrm>
        </p:spPr>
        <p:txBody>
          <a:bodyPr/>
          <a:lstStyle>
            <a:lvl1pPr marL="0" indent="0" algn="ctr">
              <a:buFont typeface="Monotype Sort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108" name="Rectangle 12"/>
          <p:cNvSpPr>
            <a:spLocks noGrp="1" noChangeArrowheads="1"/>
          </p:cNvSpPr>
          <p:nvPr>
            <p:ph type="dt" sz="quarter" idx="2"/>
          </p:nvPr>
        </p:nvSpPr>
        <p:spPr>
          <a:xfrm>
            <a:off x="1212850" y="62325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09" name="Rectangle 13"/>
          <p:cNvSpPr>
            <a:spLocks noGrp="1" noChangeArrowheads="1"/>
          </p:cNvSpPr>
          <p:nvPr>
            <p:ph type="ftr" sz="quarter" idx="3"/>
          </p:nvPr>
        </p:nvSpPr>
        <p:spPr>
          <a:xfrm>
            <a:off x="3651250" y="6232525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110" name="Rectangle 14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80250" y="623252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0ECD3E6-3B8A-43A0-B63C-B099216EAA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9C7A8F-5EA7-47C3-A6C3-FF57B6A726F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342900"/>
            <a:ext cx="2057400" cy="5753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42900"/>
            <a:ext cx="6019800" cy="5753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55F80F-11DE-4B7F-AAA1-9F7BB7F5681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8E6543-0309-4778-B418-E6BF9B12DC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AEC83E-DEA9-492C-A4B4-B59783F2F2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351A9-B3B3-4643-8DFE-60BEB4E965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EEC14B-FC24-44F5-859B-63A0244140B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5AE1BE-F345-4D30-8D5E-498F89ACE6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6B9CFD-23D2-4AFB-AF1A-80E4A2CB7E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151B1C-C7BB-4F7A-9200-6C78E8F247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F9B094-4408-4B45-81AE-AF98941A0AA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3429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3470" dir="2700000" algn="ctr" rotWithShape="0">
              <a:schemeClr val="bg2"/>
            </a:outerShdw>
          </a:effec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8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08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Arial" pitchFamily="34" charset="0"/>
              </a:defRPr>
            </a:lvl1pPr>
          </a:lstStyle>
          <a:p>
            <a:fld id="{8758579F-9995-4074-A571-143CF2FDAE93}" type="slidenum">
              <a:rPr lang="en-US"/>
              <a:pPr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ä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ä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ä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06_Aquaducts.pp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06_Aquaducts.pp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06_Aquaducts.pp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06_Aquaducts.pp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Types of Aqueducts used in the Catskill System</a:t>
            </a:r>
          </a:p>
        </p:txBody>
      </p:sp>
      <p:sp>
        <p:nvSpPr>
          <p:cNvPr id="18436" name="Text Box 4">
            <a:hlinkClick r:id="rId2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2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696200" cy="685800"/>
          </a:xfrm>
        </p:spPr>
        <p:txBody>
          <a:bodyPr/>
          <a:lstStyle/>
          <a:p>
            <a:r>
              <a:rPr lang="en-US"/>
              <a:t>Steel forms and locomotive crane</a:t>
            </a:r>
          </a:p>
        </p:txBody>
      </p:sp>
      <p:pic>
        <p:nvPicPr>
          <p:cNvPr id="11267" name="Picture 3" descr="\\Water\Lab Users\Monroe\Monroe's pictures\p374.jpg"/>
          <p:cNvPicPr>
            <a:picLocks noChangeAspect="1" noChangeArrowheads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609600" y="685800"/>
            <a:ext cx="8001000" cy="4860925"/>
          </a:xfrm>
          <a:prstGeom prst="rect">
            <a:avLst/>
          </a:prstGeom>
          <a:noFill/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228600" y="5670550"/>
            <a:ext cx="87630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/>
              <a:t>Continuous method was here used, forms being used “telescoping.” 60- to 75-foot section concreted daily. (White p. 374)</a:t>
            </a:r>
          </a:p>
        </p:txBody>
      </p:sp>
      <p:sp>
        <p:nvSpPr>
          <p:cNvPr id="11269" name="Text Box 5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3657600" cy="2209800"/>
          </a:xfrm>
        </p:spPr>
        <p:txBody>
          <a:bodyPr/>
          <a:lstStyle/>
          <a:p>
            <a:r>
              <a:rPr lang="en-US"/>
              <a:t>Cut-and-cover Aqueduct on Curve</a:t>
            </a:r>
          </a:p>
        </p:txBody>
      </p:sp>
      <p:pic>
        <p:nvPicPr>
          <p:cNvPr id="8195" name="Picture 3" descr="\\Water\Lab Users\Monroe\Monroe's pictures\p237.jpg"/>
          <p:cNvPicPr>
            <a:picLocks noChangeAspect="1" noChangeArrowheads="1"/>
          </p:cNvPicPr>
          <p:nvPr/>
        </p:nvPicPr>
        <p:blipFill>
          <a:blip r:embed="rId2" cstate="print">
            <a:lum bright="48000"/>
          </a:blip>
          <a:srcRect/>
          <a:stretch>
            <a:fillRect/>
          </a:stretch>
        </p:blipFill>
        <p:spPr bwMode="auto">
          <a:xfrm>
            <a:off x="4041775" y="0"/>
            <a:ext cx="5102225" cy="6858000"/>
          </a:xfrm>
          <a:prstGeom prst="rect">
            <a:avLst/>
          </a:prstGeom>
          <a:noFill/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04800" y="2438400"/>
            <a:ext cx="2819400" cy="30130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Arch cast with aid of steel forms built wedge-shaped in 5-foot lengths to 200 feet radius. Section 17 feet high by 17 feet 6 inches wide. (White p. 237)</a:t>
            </a:r>
          </a:p>
        </p:txBody>
      </p:sp>
      <p:sp>
        <p:nvSpPr>
          <p:cNvPr id="8197" name="Text Box 5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3886200" cy="2590800"/>
          </a:xfrm>
        </p:spPr>
        <p:txBody>
          <a:bodyPr/>
          <a:lstStyle/>
          <a:p>
            <a:r>
              <a:rPr lang="en-US"/>
              <a:t>Peak Tunnel (grade tunnel) ready for concrete lining</a:t>
            </a:r>
          </a:p>
        </p:txBody>
      </p:sp>
      <p:pic>
        <p:nvPicPr>
          <p:cNvPr id="9219" name="Picture 3" descr="\\Water\Lab Users\Monroe\Monroe's pictures\p243.jpg"/>
          <p:cNvPicPr>
            <a:picLocks noChangeAspect="1" noChangeArrowheads="1"/>
          </p:cNvPicPr>
          <p:nvPr/>
        </p:nvPicPr>
        <p:blipFill>
          <a:blip r:embed="rId2" cstate="print">
            <a:lum bright="48000"/>
          </a:blip>
          <a:srcRect/>
          <a:stretch>
            <a:fillRect/>
          </a:stretch>
        </p:blipFill>
        <p:spPr bwMode="auto">
          <a:xfrm>
            <a:off x="4187825" y="0"/>
            <a:ext cx="4956175" cy="6858000"/>
          </a:xfrm>
          <a:prstGeom prst="rect">
            <a:avLst/>
          </a:prstGeom>
          <a:noFill/>
        </p:spPr>
      </p:pic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304800" y="3048000"/>
            <a:ext cx="3505200" cy="22828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Footing courses are in place. Center track for hauling material to upper portion of contract 11. Tunnel is 3450 feet long on tangent.(White p. 243)</a:t>
            </a:r>
          </a:p>
        </p:txBody>
      </p:sp>
      <p:sp>
        <p:nvSpPr>
          <p:cNvPr id="9222" name="Text Box 6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0" y="64008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  <p:sp>
        <p:nvSpPr>
          <p:cNvPr id="9223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3581400" y="6248400"/>
            <a:ext cx="609600" cy="609600"/>
          </a:xfrm>
          <a:prstGeom prst="actionButtonRetur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\\Water\Lab Users\Monroe\Monroe's pictures\p331.jpg"/>
          <p:cNvPicPr>
            <a:picLocks noChangeAspect="1" noChangeArrowheads="1"/>
          </p:cNvPicPr>
          <p:nvPr/>
        </p:nvPicPr>
        <p:blipFill>
          <a:blip r:embed="rId2" cstate="print">
            <a:lum bright="48000"/>
          </a:blip>
          <a:srcRect/>
          <a:stretch>
            <a:fillRect/>
          </a:stretch>
        </p:blipFill>
        <p:spPr bwMode="auto">
          <a:xfrm>
            <a:off x="0" y="0"/>
            <a:ext cx="9144000" cy="5984875"/>
          </a:xfrm>
          <a:prstGeom prst="rect">
            <a:avLst/>
          </a:prstGeom>
          <a:noFill/>
        </p:spPr>
      </p:pic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772400" cy="609600"/>
          </a:xfrm>
        </p:spPr>
        <p:txBody>
          <a:bodyPr/>
          <a:lstStyle/>
          <a:p>
            <a:r>
              <a:rPr lang="en-US"/>
              <a:t>Completed pressure tunnel lining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152400" y="6035675"/>
            <a:ext cx="8534400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Note smooth finish and close joints at invert and springing line. Concrete surface very dry under ground water bend. (White p. 331)</a:t>
            </a:r>
          </a:p>
        </p:txBody>
      </p:sp>
      <p:sp>
        <p:nvSpPr>
          <p:cNvPr id="10246" name="Text Box 6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2100" y="54864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  <p:sp>
        <p:nvSpPr>
          <p:cNvPr id="10247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34400" y="6248400"/>
            <a:ext cx="609600" cy="609600"/>
          </a:xfrm>
          <a:prstGeom prst="actionButtonRetur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3657600" cy="2019300"/>
          </a:xfrm>
        </p:spPr>
        <p:txBody>
          <a:bodyPr/>
          <a:lstStyle/>
          <a:p>
            <a:r>
              <a:rPr lang="en-US"/>
              <a:t>Hunters Brook Steel Pipe Siphon</a:t>
            </a:r>
          </a:p>
        </p:txBody>
      </p:sp>
      <p:pic>
        <p:nvPicPr>
          <p:cNvPr id="14339" name="Picture 3" descr="\\Water\Lab Users\Monroe\Monroe's pictures\p467.jpg"/>
          <p:cNvPicPr>
            <a:picLocks noChangeAspect="1" noChangeArrowheads="1"/>
          </p:cNvPicPr>
          <p:nvPr/>
        </p:nvPicPr>
        <p:blipFill>
          <a:blip r:embed="rId2" cstate="print">
            <a:lum bright="42000"/>
          </a:blip>
          <a:srcRect/>
          <a:stretch>
            <a:fillRect/>
          </a:stretch>
        </p:blipFill>
        <p:spPr bwMode="auto">
          <a:xfrm>
            <a:off x="5187950" y="0"/>
            <a:ext cx="3956050" cy="6858000"/>
          </a:xfrm>
          <a:prstGeom prst="rect">
            <a:avLst/>
          </a:prstGeom>
          <a:noFill/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457200" y="3276600"/>
            <a:ext cx="3581400" cy="2647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Laying of steel pipe on concrete pedestal blocks. Later pipe was filled with water, covered with concrete and earth and lined with 2 ins. of mortar. (White p. 467)</a:t>
            </a:r>
          </a:p>
        </p:txBody>
      </p:sp>
      <p:sp>
        <p:nvSpPr>
          <p:cNvPr id="14342" name="Text Box 6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0" y="64008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  <p:sp>
        <p:nvSpPr>
          <p:cNvPr id="14343" name="AutoShape 7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4572000" y="6248400"/>
            <a:ext cx="609600" cy="609600"/>
          </a:xfrm>
          <a:prstGeom prst="actionButtonRetur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\\Water\Lab Users\Monroe\Monroe's pictures\p406.jpg"/>
          <p:cNvPicPr>
            <a:picLocks noChangeAspect="1" noChangeArrowheads="1"/>
          </p:cNvPicPr>
          <p:nvPr/>
        </p:nvPicPr>
        <p:blipFill>
          <a:blip r:embed="rId2" cstate="print">
            <a:lum bright="36000" contrast="18000"/>
          </a:blip>
          <a:srcRect t="3224"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/>
              <a:t>Hudson River Crossing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143000" y="914400"/>
            <a:ext cx="7696200" cy="11874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bg2"/>
                </a:solidFill>
              </a:rPr>
              <a:t>View from West Point of Hudson River at Storm King and Breakneck, where Catskill Aqueduct Crosses 1100 feet below surface of river. (White p. 406)</a:t>
            </a:r>
          </a:p>
        </p:txBody>
      </p:sp>
      <p:sp>
        <p:nvSpPr>
          <p:cNvPr id="12295" name="Text Box 7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2100" y="64008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Aqueducts on Hydraulic Grade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following natural surface</a:t>
            </a:r>
          </a:p>
          <a:p>
            <a:pPr lvl="1"/>
            <a:r>
              <a:rPr lang="en-US"/>
              <a:t>open channel</a:t>
            </a:r>
          </a:p>
          <a:p>
            <a:pPr lvl="1"/>
            <a:r>
              <a:rPr lang="en-US">
                <a:solidFill>
                  <a:srgbClr val="FFFF00"/>
                </a:solidFill>
                <a:hlinkClick r:id="rId2" action="ppaction://hlinksldjump"/>
              </a:rPr>
              <a:t>cut-and-cover</a:t>
            </a:r>
            <a:endParaRPr lang="en-US"/>
          </a:p>
          <a:p>
            <a:r>
              <a:rPr lang="en-US"/>
              <a:t>above natural surface</a:t>
            </a:r>
          </a:p>
          <a:p>
            <a:pPr lvl="1"/>
            <a:r>
              <a:rPr lang="en-US"/>
              <a:t>embankment</a:t>
            </a:r>
          </a:p>
          <a:p>
            <a:pPr lvl="1"/>
            <a:r>
              <a:rPr lang="en-US"/>
              <a:t>viaduct</a:t>
            </a:r>
          </a:p>
          <a:p>
            <a:r>
              <a:rPr lang="en-US"/>
              <a:t>below natural surface</a:t>
            </a:r>
          </a:p>
          <a:p>
            <a:pPr lvl="1"/>
            <a:r>
              <a:rPr lang="en-US">
                <a:solidFill>
                  <a:srgbClr val="FFFF00"/>
                </a:solidFill>
                <a:hlinkClick r:id="rId3" action="ppaction://hlinksldjump"/>
              </a:rPr>
              <a:t>grade tunnel</a:t>
            </a:r>
            <a:endParaRPr lang="en-US"/>
          </a:p>
        </p:txBody>
      </p:sp>
      <p:grpSp>
        <p:nvGrpSpPr>
          <p:cNvPr id="16388" name="Group 4"/>
          <p:cNvGrpSpPr>
            <a:grpSpLocks/>
          </p:cNvGrpSpPr>
          <p:nvPr/>
        </p:nvGrpSpPr>
        <p:grpSpPr bwMode="auto">
          <a:xfrm>
            <a:off x="0" y="0"/>
            <a:ext cx="9144000" cy="1766888"/>
            <a:chOff x="-8" y="1059"/>
            <a:chExt cx="5760" cy="1113"/>
          </a:xfrm>
        </p:grpSpPr>
        <p:sp>
          <p:nvSpPr>
            <p:cNvPr id="16389" name="Rectangle 5"/>
            <p:cNvSpPr>
              <a:spLocks noChangeArrowheads="1"/>
            </p:cNvSpPr>
            <p:nvPr/>
          </p:nvSpPr>
          <p:spPr bwMode="ltGray">
            <a:xfrm>
              <a:off x="0" y="2016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90" name="Rectangle 6"/>
            <p:cNvSpPr>
              <a:spLocks noChangeArrowheads="1"/>
            </p:cNvSpPr>
            <p:nvPr/>
          </p:nvSpPr>
          <p:spPr bwMode="ltGray">
            <a:xfrm>
              <a:off x="0" y="2148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391" name="Group 7"/>
            <p:cNvGrpSpPr>
              <a:grpSpLocks/>
            </p:cNvGrpSpPr>
            <p:nvPr/>
          </p:nvGrpSpPr>
          <p:grpSpPr bwMode="auto">
            <a:xfrm>
              <a:off x="-8" y="1059"/>
              <a:ext cx="833" cy="990"/>
              <a:chOff x="-8" y="1059"/>
              <a:chExt cx="833" cy="990"/>
            </a:xfrm>
          </p:grpSpPr>
          <p:sp>
            <p:nvSpPr>
              <p:cNvPr id="16392" name="Freeform 8"/>
              <p:cNvSpPr>
                <a:spLocks/>
              </p:cNvSpPr>
              <p:nvPr/>
            </p:nvSpPr>
            <p:spPr bwMode="ltGray">
              <a:xfrm>
                <a:off x="-8" y="1059"/>
                <a:ext cx="833" cy="990"/>
              </a:xfrm>
              <a:custGeom>
                <a:avLst/>
                <a:gdLst/>
                <a:ahLst/>
                <a:cxnLst>
                  <a:cxn ang="0">
                    <a:pos x="284" y="448"/>
                  </a:cxn>
                  <a:cxn ang="0">
                    <a:pos x="115" y="0"/>
                  </a:cxn>
                  <a:cxn ang="0">
                    <a:pos x="353" y="398"/>
                  </a:cxn>
                  <a:cxn ang="0">
                    <a:pos x="591" y="0"/>
                  </a:cxn>
                  <a:cxn ang="0">
                    <a:pos x="419" y="448"/>
                  </a:cxn>
                  <a:cxn ang="0">
                    <a:pos x="832" y="495"/>
                  </a:cxn>
                  <a:cxn ang="0">
                    <a:pos x="417" y="540"/>
                  </a:cxn>
                  <a:cxn ang="0">
                    <a:pos x="591" y="989"/>
                  </a:cxn>
                  <a:cxn ang="0">
                    <a:pos x="353" y="590"/>
                  </a:cxn>
                  <a:cxn ang="0">
                    <a:pos x="115" y="989"/>
                  </a:cxn>
                  <a:cxn ang="0">
                    <a:pos x="282" y="543"/>
                  </a:cxn>
                  <a:cxn ang="0">
                    <a:pos x="0" y="509"/>
                  </a:cxn>
                  <a:cxn ang="0">
                    <a:pos x="0" y="479"/>
                  </a:cxn>
                  <a:cxn ang="0">
                    <a:pos x="284" y="448"/>
                  </a:cxn>
                </a:cxnLst>
                <a:rect l="0" t="0" r="r" b="b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3" name="Freeform 9"/>
              <p:cNvSpPr>
                <a:spLocks/>
              </p:cNvSpPr>
              <p:nvPr/>
            </p:nvSpPr>
            <p:spPr bwMode="ltGray">
              <a:xfrm>
                <a:off x="-4" y="1194"/>
                <a:ext cx="698" cy="720"/>
              </a:xfrm>
              <a:custGeom>
                <a:avLst/>
                <a:gdLst/>
                <a:ahLst/>
                <a:cxnLst>
                  <a:cxn ang="0">
                    <a:pos x="279" y="315"/>
                  </a:cxn>
                  <a:cxn ang="0">
                    <a:pos x="173" y="0"/>
                  </a:cxn>
                  <a:cxn ang="0">
                    <a:pos x="349" y="263"/>
                  </a:cxn>
                  <a:cxn ang="0">
                    <a:pos x="519" y="0"/>
                  </a:cxn>
                  <a:cxn ang="0">
                    <a:pos x="415" y="315"/>
                  </a:cxn>
                  <a:cxn ang="0">
                    <a:pos x="697" y="360"/>
                  </a:cxn>
                  <a:cxn ang="0">
                    <a:pos x="413" y="403"/>
                  </a:cxn>
                  <a:cxn ang="0">
                    <a:pos x="519" y="719"/>
                  </a:cxn>
                  <a:cxn ang="0">
                    <a:pos x="349" y="455"/>
                  </a:cxn>
                  <a:cxn ang="0">
                    <a:pos x="173" y="719"/>
                  </a:cxn>
                  <a:cxn ang="0">
                    <a:pos x="278" y="407"/>
                  </a:cxn>
                  <a:cxn ang="0">
                    <a:pos x="0" y="360"/>
                  </a:cxn>
                  <a:cxn ang="0">
                    <a:pos x="279" y="315"/>
                  </a:cxn>
                </a:cxnLst>
                <a:rect l="0" t="0" r="r" b="b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4" name="Freeform 10"/>
              <p:cNvSpPr>
                <a:spLocks/>
              </p:cNvSpPr>
              <p:nvPr/>
            </p:nvSpPr>
            <p:spPr bwMode="ltGray">
              <a:xfrm>
                <a:off x="99" y="1212"/>
                <a:ext cx="493" cy="68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223" y="295"/>
                  </a:cxn>
                  <a:cxn ang="0">
                    <a:pos x="246" y="0"/>
                  </a:cxn>
                  <a:cxn ang="0">
                    <a:pos x="268" y="295"/>
                  </a:cxn>
                  <a:cxn ang="0">
                    <a:pos x="490" y="169"/>
                  </a:cxn>
                  <a:cxn ang="0">
                    <a:pos x="290" y="343"/>
                  </a:cxn>
                  <a:cxn ang="0">
                    <a:pos x="492" y="514"/>
                  </a:cxn>
                  <a:cxn ang="0">
                    <a:pos x="268" y="390"/>
                  </a:cxn>
                  <a:cxn ang="0">
                    <a:pos x="246" y="684"/>
                  </a:cxn>
                  <a:cxn ang="0">
                    <a:pos x="223" y="390"/>
                  </a:cxn>
                  <a:cxn ang="0">
                    <a:pos x="0" y="514"/>
                  </a:cxn>
                  <a:cxn ang="0">
                    <a:pos x="201" y="343"/>
                  </a:cxn>
                  <a:cxn ang="0">
                    <a:pos x="0" y="173"/>
                  </a:cxn>
                </a:cxnLst>
                <a:rect l="0" t="0" r="r" b="b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5" name="Freeform 11"/>
              <p:cNvSpPr>
                <a:spLocks/>
              </p:cNvSpPr>
              <p:nvPr/>
            </p:nvSpPr>
            <p:spPr bwMode="ltGray">
              <a:xfrm>
                <a:off x="283" y="1467"/>
                <a:ext cx="124" cy="173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51" y="63"/>
                  </a:cxn>
                  <a:cxn ang="0">
                    <a:pos x="61" y="0"/>
                  </a:cxn>
                  <a:cxn ang="0">
                    <a:pos x="71" y="63"/>
                  </a:cxn>
                  <a:cxn ang="0">
                    <a:pos x="123" y="42"/>
                  </a:cxn>
                  <a:cxn ang="0">
                    <a:pos x="83" y="86"/>
                  </a:cxn>
                  <a:cxn ang="0">
                    <a:pos x="123" y="128"/>
                  </a:cxn>
                  <a:cxn ang="0">
                    <a:pos x="71" y="108"/>
                  </a:cxn>
                  <a:cxn ang="0">
                    <a:pos x="61" y="172"/>
                  </a:cxn>
                  <a:cxn ang="0">
                    <a:pos x="51" y="108"/>
                  </a:cxn>
                  <a:cxn ang="0">
                    <a:pos x="0" y="128"/>
                  </a:cxn>
                  <a:cxn ang="0">
                    <a:pos x="39" y="86"/>
                  </a:cxn>
                  <a:cxn ang="0">
                    <a:pos x="0" y="42"/>
                  </a:cxn>
                </a:cxnLst>
                <a:rect l="0" t="0" r="r" b="b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6396" name="Text Box 12">
            <a:hlinkClick r:id="rId4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4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Aqueducts below Hydraulic Grade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Following or above natural surface</a:t>
            </a:r>
          </a:p>
          <a:p>
            <a:pPr lvl="1"/>
            <a:r>
              <a:rPr lang="en-US"/>
              <a:t>wooden pipe</a:t>
            </a:r>
          </a:p>
          <a:p>
            <a:pPr lvl="1"/>
            <a:r>
              <a:rPr lang="en-US"/>
              <a:t>reinforced concrete pipe</a:t>
            </a:r>
          </a:p>
          <a:p>
            <a:pPr lvl="1"/>
            <a:r>
              <a:rPr lang="en-US">
                <a:solidFill>
                  <a:srgbClr val="FFFF00"/>
                </a:solidFill>
                <a:hlinkClick r:id="rId2" action="ppaction://hlinksldjump"/>
              </a:rPr>
              <a:t>steel pipe</a:t>
            </a:r>
            <a:endParaRPr lang="en-US"/>
          </a:p>
          <a:p>
            <a:pPr lvl="1"/>
            <a:r>
              <a:rPr lang="en-US"/>
              <a:t>plastic pipe</a:t>
            </a:r>
          </a:p>
          <a:p>
            <a:r>
              <a:rPr lang="en-US"/>
              <a:t>below natural surface</a:t>
            </a:r>
          </a:p>
          <a:p>
            <a:pPr lvl="1"/>
            <a:r>
              <a:rPr lang="en-US">
                <a:solidFill>
                  <a:srgbClr val="FFFF00"/>
                </a:solidFill>
                <a:hlinkClick r:id="rId3" action="ppaction://hlinksldjump"/>
              </a:rPr>
              <a:t>pressure tunnel</a:t>
            </a:r>
            <a:endParaRPr lang="en-US"/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0" y="152400"/>
            <a:ext cx="9144000" cy="1766888"/>
            <a:chOff x="-8" y="1059"/>
            <a:chExt cx="5760" cy="1113"/>
          </a:xfrm>
        </p:grpSpPr>
        <p:sp>
          <p:nvSpPr>
            <p:cNvPr id="17413" name="Rectangle 5"/>
            <p:cNvSpPr>
              <a:spLocks noChangeArrowheads="1"/>
            </p:cNvSpPr>
            <p:nvPr/>
          </p:nvSpPr>
          <p:spPr bwMode="ltGray">
            <a:xfrm>
              <a:off x="0" y="2016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14" name="Rectangle 6"/>
            <p:cNvSpPr>
              <a:spLocks noChangeArrowheads="1"/>
            </p:cNvSpPr>
            <p:nvPr/>
          </p:nvSpPr>
          <p:spPr bwMode="ltGray">
            <a:xfrm>
              <a:off x="0" y="2148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7415" name="Group 7"/>
            <p:cNvGrpSpPr>
              <a:grpSpLocks/>
            </p:cNvGrpSpPr>
            <p:nvPr/>
          </p:nvGrpSpPr>
          <p:grpSpPr bwMode="auto">
            <a:xfrm>
              <a:off x="-8" y="1059"/>
              <a:ext cx="833" cy="990"/>
              <a:chOff x="-8" y="1059"/>
              <a:chExt cx="833" cy="990"/>
            </a:xfrm>
          </p:grpSpPr>
          <p:sp>
            <p:nvSpPr>
              <p:cNvPr id="17416" name="Freeform 8"/>
              <p:cNvSpPr>
                <a:spLocks/>
              </p:cNvSpPr>
              <p:nvPr/>
            </p:nvSpPr>
            <p:spPr bwMode="ltGray">
              <a:xfrm>
                <a:off x="-8" y="1059"/>
                <a:ext cx="833" cy="990"/>
              </a:xfrm>
              <a:custGeom>
                <a:avLst/>
                <a:gdLst/>
                <a:ahLst/>
                <a:cxnLst>
                  <a:cxn ang="0">
                    <a:pos x="284" y="448"/>
                  </a:cxn>
                  <a:cxn ang="0">
                    <a:pos x="115" y="0"/>
                  </a:cxn>
                  <a:cxn ang="0">
                    <a:pos x="353" y="398"/>
                  </a:cxn>
                  <a:cxn ang="0">
                    <a:pos x="591" y="0"/>
                  </a:cxn>
                  <a:cxn ang="0">
                    <a:pos x="419" y="448"/>
                  </a:cxn>
                  <a:cxn ang="0">
                    <a:pos x="832" y="495"/>
                  </a:cxn>
                  <a:cxn ang="0">
                    <a:pos x="417" y="540"/>
                  </a:cxn>
                  <a:cxn ang="0">
                    <a:pos x="591" y="989"/>
                  </a:cxn>
                  <a:cxn ang="0">
                    <a:pos x="353" y="590"/>
                  </a:cxn>
                  <a:cxn ang="0">
                    <a:pos x="115" y="989"/>
                  </a:cxn>
                  <a:cxn ang="0">
                    <a:pos x="282" y="543"/>
                  </a:cxn>
                  <a:cxn ang="0">
                    <a:pos x="0" y="509"/>
                  </a:cxn>
                  <a:cxn ang="0">
                    <a:pos x="0" y="479"/>
                  </a:cxn>
                  <a:cxn ang="0">
                    <a:pos x="284" y="448"/>
                  </a:cxn>
                </a:cxnLst>
                <a:rect l="0" t="0" r="r" b="b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7" name="Freeform 9"/>
              <p:cNvSpPr>
                <a:spLocks/>
              </p:cNvSpPr>
              <p:nvPr/>
            </p:nvSpPr>
            <p:spPr bwMode="ltGray">
              <a:xfrm>
                <a:off x="-4" y="1194"/>
                <a:ext cx="698" cy="720"/>
              </a:xfrm>
              <a:custGeom>
                <a:avLst/>
                <a:gdLst/>
                <a:ahLst/>
                <a:cxnLst>
                  <a:cxn ang="0">
                    <a:pos x="279" y="315"/>
                  </a:cxn>
                  <a:cxn ang="0">
                    <a:pos x="173" y="0"/>
                  </a:cxn>
                  <a:cxn ang="0">
                    <a:pos x="349" y="263"/>
                  </a:cxn>
                  <a:cxn ang="0">
                    <a:pos x="519" y="0"/>
                  </a:cxn>
                  <a:cxn ang="0">
                    <a:pos x="415" y="315"/>
                  </a:cxn>
                  <a:cxn ang="0">
                    <a:pos x="697" y="360"/>
                  </a:cxn>
                  <a:cxn ang="0">
                    <a:pos x="413" y="403"/>
                  </a:cxn>
                  <a:cxn ang="0">
                    <a:pos x="519" y="719"/>
                  </a:cxn>
                  <a:cxn ang="0">
                    <a:pos x="349" y="455"/>
                  </a:cxn>
                  <a:cxn ang="0">
                    <a:pos x="173" y="719"/>
                  </a:cxn>
                  <a:cxn ang="0">
                    <a:pos x="278" y="407"/>
                  </a:cxn>
                  <a:cxn ang="0">
                    <a:pos x="0" y="360"/>
                  </a:cxn>
                  <a:cxn ang="0">
                    <a:pos x="279" y="315"/>
                  </a:cxn>
                </a:cxnLst>
                <a:rect l="0" t="0" r="r" b="b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8" name="Freeform 10"/>
              <p:cNvSpPr>
                <a:spLocks/>
              </p:cNvSpPr>
              <p:nvPr/>
            </p:nvSpPr>
            <p:spPr bwMode="ltGray">
              <a:xfrm>
                <a:off x="99" y="1212"/>
                <a:ext cx="493" cy="68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223" y="295"/>
                  </a:cxn>
                  <a:cxn ang="0">
                    <a:pos x="246" y="0"/>
                  </a:cxn>
                  <a:cxn ang="0">
                    <a:pos x="268" y="295"/>
                  </a:cxn>
                  <a:cxn ang="0">
                    <a:pos x="490" y="169"/>
                  </a:cxn>
                  <a:cxn ang="0">
                    <a:pos x="290" y="343"/>
                  </a:cxn>
                  <a:cxn ang="0">
                    <a:pos x="492" y="514"/>
                  </a:cxn>
                  <a:cxn ang="0">
                    <a:pos x="268" y="390"/>
                  </a:cxn>
                  <a:cxn ang="0">
                    <a:pos x="246" y="684"/>
                  </a:cxn>
                  <a:cxn ang="0">
                    <a:pos x="223" y="390"/>
                  </a:cxn>
                  <a:cxn ang="0">
                    <a:pos x="0" y="514"/>
                  </a:cxn>
                  <a:cxn ang="0">
                    <a:pos x="201" y="343"/>
                  </a:cxn>
                  <a:cxn ang="0">
                    <a:pos x="0" y="173"/>
                  </a:cxn>
                </a:cxnLst>
                <a:rect l="0" t="0" r="r" b="b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9" name="Freeform 11"/>
              <p:cNvSpPr>
                <a:spLocks/>
              </p:cNvSpPr>
              <p:nvPr/>
            </p:nvSpPr>
            <p:spPr bwMode="ltGray">
              <a:xfrm>
                <a:off x="283" y="1467"/>
                <a:ext cx="124" cy="173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51" y="63"/>
                  </a:cxn>
                  <a:cxn ang="0">
                    <a:pos x="61" y="0"/>
                  </a:cxn>
                  <a:cxn ang="0">
                    <a:pos x="71" y="63"/>
                  </a:cxn>
                  <a:cxn ang="0">
                    <a:pos x="123" y="42"/>
                  </a:cxn>
                  <a:cxn ang="0">
                    <a:pos x="83" y="86"/>
                  </a:cxn>
                  <a:cxn ang="0">
                    <a:pos x="123" y="128"/>
                  </a:cxn>
                  <a:cxn ang="0">
                    <a:pos x="71" y="108"/>
                  </a:cxn>
                  <a:cxn ang="0">
                    <a:pos x="61" y="172"/>
                  </a:cxn>
                  <a:cxn ang="0">
                    <a:pos x="51" y="108"/>
                  </a:cxn>
                  <a:cxn ang="0">
                    <a:pos x="0" y="128"/>
                  </a:cxn>
                  <a:cxn ang="0">
                    <a:pos x="39" y="86"/>
                  </a:cxn>
                  <a:cxn ang="0">
                    <a:pos x="0" y="42"/>
                  </a:cxn>
                </a:cxnLst>
                <a:rect l="0" t="0" r="r" b="b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7420" name="Text Box 12">
            <a:hlinkClick r:id="rId4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4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\\Water\Lab Users\Monroe\Monroe's pictures\p46.jpg"/>
          <p:cNvPicPr>
            <a:picLocks noChangeAspect="1" noChangeArrowheads="1"/>
          </p:cNvPicPr>
          <p:nvPr/>
        </p:nvPicPr>
        <p:blipFill>
          <a:blip r:embed="rId2" cstate="print"/>
          <a:srcRect t="10649" r="3334" b="8716"/>
          <a:stretch>
            <a:fillRect/>
          </a:stretch>
        </p:blipFill>
        <p:spPr bwMode="auto">
          <a:xfrm>
            <a:off x="0" y="1752600"/>
            <a:ext cx="9144000" cy="4178300"/>
          </a:xfrm>
          <a:prstGeom prst="rect">
            <a:avLst/>
          </a:prstGeom>
          <a:noFill/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of Catskill Aqueduct</a:t>
            </a: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914400" y="6035675"/>
            <a:ext cx="7254875" cy="82232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/>
              <a:t>Small Scale profile of Catskill Aqueduct, Ashokan Reservoir to Silver Lake Reservoir. (White p. 46)</a:t>
            </a:r>
          </a:p>
        </p:txBody>
      </p:sp>
      <p:grpSp>
        <p:nvGrpSpPr>
          <p:cNvPr id="13317" name="Group 5"/>
          <p:cNvGrpSpPr>
            <a:grpSpLocks/>
          </p:cNvGrpSpPr>
          <p:nvPr/>
        </p:nvGrpSpPr>
        <p:grpSpPr bwMode="auto">
          <a:xfrm>
            <a:off x="0" y="0"/>
            <a:ext cx="9144000" cy="1766888"/>
            <a:chOff x="-8" y="1059"/>
            <a:chExt cx="5760" cy="1113"/>
          </a:xfrm>
        </p:grpSpPr>
        <p:sp>
          <p:nvSpPr>
            <p:cNvPr id="13318" name="Rectangle 6"/>
            <p:cNvSpPr>
              <a:spLocks noChangeArrowheads="1"/>
            </p:cNvSpPr>
            <p:nvPr/>
          </p:nvSpPr>
          <p:spPr bwMode="ltGray">
            <a:xfrm>
              <a:off x="0" y="2016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9" name="Rectangle 7"/>
            <p:cNvSpPr>
              <a:spLocks noChangeArrowheads="1"/>
            </p:cNvSpPr>
            <p:nvPr/>
          </p:nvSpPr>
          <p:spPr bwMode="ltGray">
            <a:xfrm>
              <a:off x="0" y="2148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3320" name="Group 8"/>
            <p:cNvGrpSpPr>
              <a:grpSpLocks/>
            </p:cNvGrpSpPr>
            <p:nvPr/>
          </p:nvGrpSpPr>
          <p:grpSpPr bwMode="auto">
            <a:xfrm>
              <a:off x="-8" y="1059"/>
              <a:ext cx="833" cy="990"/>
              <a:chOff x="-8" y="1059"/>
              <a:chExt cx="833" cy="990"/>
            </a:xfrm>
          </p:grpSpPr>
          <p:sp>
            <p:nvSpPr>
              <p:cNvPr id="13321" name="Freeform 9"/>
              <p:cNvSpPr>
                <a:spLocks/>
              </p:cNvSpPr>
              <p:nvPr/>
            </p:nvSpPr>
            <p:spPr bwMode="ltGray">
              <a:xfrm>
                <a:off x="-8" y="1059"/>
                <a:ext cx="833" cy="990"/>
              </a:xfrm>
              <a:custGeom>
                <a:avLst/>
                <a:gdLst/>
                <a:ahLst/>
                <a:cxnLst>
                  <a:cxn ang="0">
                    <a:pos x="284" y="448"/>
                  </a:cxn>
                  <a:cxn ang="0">
                    <a:pos x="115" y="0"/>
                  </a:cxn>
                  <a:cxn ang="0">
                    <a:pos x="353" y="398"/>
                  </a:cxn>
                  <a:cxn ang="0">
                    <a:pos x="591" y="0"/>
                  </a:cxn>
                  <a:cxn ang="0">
                    <a:pos x="419" y="448"/>
                  </a:cxn>
                  <a:cxn ang="0">
                    <a:pos x="832" y="495"/>
                  </a:cxn>
                  <a:cxn ang="0">
                    <a:pos x="417" y="540"/>
                  </a:cxn>
                  <a:cxn ang="0">
                    <a:pos x="591" y="989"/>
                  </a:cxn>
                  <a:cxn ang="0">
                    <a:pos x="353" y="590"/>
                  </a:cxn>
                  <a:cxn ang="0">
                    <a:pos x="115" y="989"/>
                  </a:cxn>
                  <a:cxn ang="0">
                    <a:pos x="282" y="543"/>
                  </a:cxn>
                  <a:cxn ang="0">
                    <a:pos x="0" y="509"/>
                  </a:cxn>
                  <a:cxn ang="0">
                    <a:pos x="0" y="479"/>
                  </a:cxn>
                  <a:cxn ang="0">
                    <a:pos x="284" y="448"/>
                  </a:cxn>
                </a:cxnLst>
                <a:rect l="0" t="0" r="r" b="b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2" name="Freeform 10"/>
              <p:cNvSpPr>
                <a:spLocks/>
              </p:cNvSpPr>
              <p:nvPr/>
            </p:nvSpPr>
            <p:spPr bwMode="ltGray">
              <a:xfrm>
                <a:off x="-4" y="1194"/>
                <a:ext cx="698" cy="720"/>
              </a:xfrm>
              <a:custGeom>
                <a:avLst/>
                <a:gdLst/>
                <a:ahLst/>
                <a:cxnLst>
                  <a:cxn ang="0">
                    <a:pos x="279" y="315"/>
                  </a:cxn>
                  <a:cxn ang="0">
                    <a:pos x="173" y="0"/>
                  </a:cxn>
                  <a:cxn ang="0">
                    <a:pos x="349" y="263"/>
                  </a:cxn>
                  <a:cxn ang="0">
                    <a:pos x="519" y="0"/>
                  </a:cxn>
                  <a:cxn ang="0">
                    <a:pos x="415" y="315"/>
                  </a:cxn>
                  <a:cxn ang="0">
                    <a:pos x="697" y="360"/>
                  </a:cxn>
                  <a:cxn ang="0">
                    <a:pos x="413" y="403"/>
                  </a:cxn>
                  <a:cxn ang="0">
                    <a:pos x="519" y="719"/>
                  </a:cxn>
                  <a:cxn ang="0">
                    <a:pos x="349" y="455"/>
                  </a:cxn>
                  <a:cxn ang="0">
                    <a:pos x="173" y="719"/>
                  </a:cxn>
                  <a:cxn ang="0">
                    <a:pos x="278" y="407"/>
                  </a:cxn>
                  <a:cxn ang="0">
                    <a:pos x="0" y="360"/>
                  </a:cxn>
                  <a:cxn ang="0">
                    <a:pos x="279" y="315"/>
                  </a:cxn>
                </a:cxnLst>
                <a:rect l="0" t="0" r="r" b="b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3" name="Freeform 11"/>
              <p:cNvSpPr>
                <a:spLocks/>
              </p:cNvSpPr>
              <p:nvPr/>
            </p:nvSpPr>
            <p:spPr bwMode="ltGray">
              <a:xfrm>
                <a:off x="99" y="1212"/>
                <a:ext cx="493" cy="68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223" y="295"/>
                  </a:cxn>
                  <a:cxn ang="0">
                    <a:pos x="246" y="0"/>
                  </a:cxn>
                  <a:cxn ang="0">
                    <a:pos x="268" y="295"/>
                  </a:cxn>
                  <a:cxn ang="0">
                    <a:pos x="490" y="169"/>
                  </a:cxn>
                  <a:cxn ang="0">
                    <a:pos x="290" y="343"/>
                  </a:cxn>
                  <a:cxn ang="0">
                    <a:pos x="492" y="514"/>
                  </a:cxn>
                  <a:cxn ang="0">
                    <a:pos x="268" y="390"/>
                  </a:cxn>
                  <a:cxn ang="0">
                    <a:pos x="246" y="684"/>
                  </a:cxn>
                  <a:cxn ang="0">
                    <a:pos x="223" y="390"/>
                  </a:cxn>
                  <a:cxn ang="0">
                    <a:pos x="0" y="514"/>
                  </a:cxn>
                  <a:cxn ang="0">
                    <a:pos x="201" y="343"/>
                  </a:cxn>
                  <a:cxn ang="0">
                    <a:pos x="0" y="173"/>
                  </a:cxn>
                </a:cxnLst>
                <a:rect l="0" t="0" r="r" b="b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4" name="Freeform 12"/>
              <p:cNvSpPr>
                <a:spLocks/>
              </p:cNvSpPr>
              <p:nvPr/>
            </p:nvSpPr>
            <p:spPr bwMode="ltGray">
              <a:xfrm>
                <a:off x="283" y="1467"/>
                <a:ext cx="124" cy="173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51" y="63"/>
                  </a:cxn>
                  <a:cxn ang="0">
                    <a:pos x="61" y="0"/>
                  </a:cxn>
                  <a:cxn ang="0">
                    <a:pos x="71" y="63"/>
                  </a:cxn>
                  <a:cxn ang="0">
                    <a:pos x="123" y="42"/>
                  </a:cxn>
                  <a:cxn ang="0">
                    <a:pos x="83" y="86"/>
                  </a:cxn>
                  <a:cxn ang="0">
                    <a:pos x="123" y="128"/>
                  </a:cxn>
                  <a:cxn ang="0">
                    <a:pos x="71" y="108"/>
                  </a:cxn>
                  <a:cxn ang="0">
                    <a:pos x="61" y="172"/>
                  </a:cxn>
                  <a:cxn ang="0">
                    <a:pos x="51" y="108"/>
                  </a:cxn>
                  <a:cxn ang="0">
                    <a:pos x="0" y="128"/>
                  </a:cxn>
                  <a:cxn ang="0">
                    <a:pos x="39" y="86"/>
                  </a:cxn>
                  <a:cxn ang="0">
                    <a:pos x="0" y="42"/>
                  </a:cxn>
                </a:cxnLst>
                <a:rect l="0" t="0" r="r" b="b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325" name="Text Box 13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Cross-section of Cut-and-cover Aqueduct</a:t>
            </a:r>
          </a:p>
        </p:txBody>
      </p:sp>
      <p:pic>
        <p:nvPicPr>
          <p:cNvPr id="15363" name="Picture 3" descr="\\Water\Lab Users\Monroe\Monroe's pictures\p49.jpg"/>
          <p:cNvPicPr>
            <a:picLocks noChangeAspect="1" noChangeArrowheads="1"/>
          </p:cNvPicPr>
          <p:nvPr/>
        </p:nvPicPr>
        <p:blipFill>
          <a:blip r:embed="rId2" cstate="print"/>
          <a:srcRect t="4361" b="4059"/>
          <a:stretch>
            <a:fillRect/>
          </a:stretch>
        </p:blipFill>
        <p:spPr bwMode="auto">
          <a:xfrm>
            <a:off x="381000" y="1600200"/>
            <a:ext cx="8382000" cy="4400550"/>
          </a:xfrm>
          <a:prstGeom prst="rect">
            <a:avLst/>
          </a:prstGeom>
          <a:noFill/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52400" y="5942013"/>
            <a:ext cx="8991600" cy="9159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1800"/>
              <a:t>Construction of cover embankment. Rock was usually excavated to a 6 on 1 slope. Minimum thickness of concrete along sides 20 ins., but usually thicker owing to disintegrated condition of surface rocks. (White p. 50)</a:t>
            </a:r>
            <a:endParaRPr lang="en-US"/>
          </a:p>
        </p:txBody>
      </p:sp>
      <p:grpSp>
        <p:nvGrpSpPr>
          <p:cNvPr id="15365" name="Group 5"/>
          <p:cNvGrpSpPr>
            <a:grpSpLocks/>
          </p:cNvGrpSpPr>
          <p:nvPr/>
        </p:nvGrpSpPr>
        <p:grpSpPr bwMode="auto">
          <a:xfrm>
            <a:off x="0" y="0"/>
            <a:ext cx="9144000" cy="1766888"/>
            <a:chOff x="-8" y="1059"/>
            <a:chExt cx="5760" cy="1113"/>
          </a:xfrm>
        </p:grpSpPr>
        <p:sp>
          <p:nvSpPr>
            <p:cNvPr id="15366" name="Rectangle 6"/>
            <p:cNvSpPr>
              <a:spLocks noChangeArrowheads="1"/>
            </p:cNvSpPr>
            <p:nvPr/>
          </p:nvSpPr>
          <p:spPr bwMode="ltGray">
            <a:xfrm>
              <a:off x="0" y="2016"/>
              <a:ext cx="5752" cy="72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7" name="Rectangle 7"/>
            <p:cNvSpPr>
              <a:spLocks noChangeArrowheads="1"/>
            </p:cNvSpPr>
            <p:nvPr/>
          </p:nvSpPr>
          <p:spPr bwMode="ltGray">
            <a:xfrm>
              <a:off x="0" y="2148"/>
              <a:ext cx="5752" cy="24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folHlink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368" name="Group 8"/>
            <p:cNvGrpSpPr>
              <a:grpSpLocks/>
            </p:cNvGrpSpPr>
            <p:nvPr/>
          </p:nvGrpSpPr>
          <p:grpSpPr bwMode="auto">
            <a:xfrm>
              <a:off x="-8" y="1059"/>
              <a:ext cx="833" cy="990"/>
              <a:chOff x="-8" y="1059"/>
              <a:chExt cx="833" cy="990"/>
            </a:xfrm>
          </p:grpSpPr>
          <p:sp>
            <p:nvSpPr>
              <p:cNvPr id="15369" name="Freeform 9"/>
              <p:cNvSpPr>
                <a:spLocks/>
              </p:cNvSpPr>
              <p:nvPr/>
            </p:nvSpPr>
            <p:spPr bwMode="ltGray">
              <a:xfrm>
                <a:off x="-8" y="1059"/>
                <a:ext cx="833" cy="990"/>
              </a:xfrm>
              <a:custGeom>
                <a:avLst/>
                <a:gdLst/>
                <a:ahLst/>
                <a:cxnLst>
                  <a:cxn ang="0">
                    <a:pos x="284" y="448"/>
                  </a:cxn>
                  <a:cxn ang="0">
                    <a:pos x="115" y="0"/>
                  </a:cxn>
                  <a:cxn ang="0">
                    <a:pos x="353" y="398"/>
                  </a:cxn>
                  <a:cxn ang="0">
                    <a:pos x="591" y="0"/>
                  </a:cxn>
                  <a:cxn ang="0">
                    <a:pos x="419" y="448"/>
                  </a:cxn>
                  <a:cxn ang="0">
                    <a:pos x="832" y="495"/>
                  </a:cxn>
                  <a:cxn ang="0">
                    <a:pos x="417" y="540"/>
                  </a:cxn>
                  <a:cxn ang="0">
                    <a:pos x="591" y="989"/>
                  </a:cxn>
                  <a:cxn ang="0">
                    <a:pos x="353" y="590"/>
                  </a:cxn>
                  <a:cxn ang="0">
                    <a:pos x="115" y="989"/>
                  </a:cxn>
                  <a:cxn ang="0">
                    <a:pos x="282" y="543"/>
                  </a:cxn>
                  <a:cxn ang="0">
                    <a:pos x="0" y="509"/>
                  </a:cxn>
                  <a:cxn ang="0">
                    <a:pos x="0" y="479"/>
                  </a:cxn>
                  <a:cxn ang="0">
                    <a:pos x="284" y="448"/>
                  </a:cxn>
                </a:cxnLst>
                <a:rect l="0" t="0" r="r" b="b"/>
                <a:pathLst>
                  <a:path w="833" h="990">
                    <a:moveTo>
                      <a:pt x="284" y="448"/>
                    </a:moveTo>
                    <a:lnTo>
                      <a:pt x="115" y="0"/>
                    </a:lnTo>
                    <a:lnTo>
                      <a:pt x="353" y="398"/>
                    </a:lnTo>
                    <a:lnTo>
                      <a:pt x="591" y="0"/>
                    </a:lnTo>
                    <a:lnTo>
                      <a:pt x="419" y="448"/>
                    </a:lnTo>
                    <a:lnTo>
                      <a:pt x="832" y="495"/>
                    </a:lnTo>
                    <a:lnTo>
                      <a:pt x="417" y="540"/>
                    </a:lnTo>
                    <a:lnTo>
                      <a:pt x="591" y="989"/>
                    </a:lnTo>
                    <a:lnTo>
                      <a:pt x="353" y="590"/>
                    </a:lnTo>
                    <a:lnTo>
                      <a:pt x="115" y="989"/>
                    </a:lnTo>
                    <a:lnTo>
                      <a:pt x="282" y="543"/>
                    </a:lnTo>
                    <a:lnTo>
                      <a:pt x="0" y="509"/>
                    </a:lnTo>
                    <a:lnTo>
                      <a:pt x="0" y="479"/>
                    </a:lnTo>
                    <a:lnTo>
                      <a:pt x="284" y="448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0" name="Freeform 10"/>
              <p:cNvSpPr>
                <a:spLocks/>
              </p:cNvSpPr>
              <p:nvPr/>
            </p:nvSpPr>
            <p:spPr bwMode="ltGray">
              <a:xfrm>
                <a:off x="-4" y="1194"/>
                <a:ext cx="698" cy="720"/>
              </a:xfrm>
              <a:custGeom>
                <a:avLst/>
                <a:gdLst/>
                <a:ahLst/>
                <a:cxnLst>
                  <a:cxn ang="0">
                    <a:pos x="279" y="315"/>
                  </a:cxn>
                  <a:cxn ang="0">
                    <a:pos x="173" y="0"/>
                  </a:cxn>
                  <a:cxn ang="0">
                    <a:pos x="349" y="263"/>
                  </a:cxn>
                  <a:cxn ang="0">
                    <a:pos x="519" y="0"/>
                  </a:cxn>
                  <a:cxn ang="0">
                    <a:pos x="415" y="315"/>
                  </a:cxn>
                  <a:cxn ang="0">
                    <a:pos x="697" y="360"/>
                  </a:cxn>
                  <a:cxn ang="0">
                    <a:pos x="413" y="403"/>
                  </a:cxn>
                  <a:cxn ang="0">
                    <a:pos x="519" y="719"/>
                  </a:cxn>
                  <a:cxn ang="0">
                    <a:pos x="349" y="455"/>
                  </a:cxn>
                  <a:cxn ang="0">
                    <a:pos x="173" y="719"/>
                  </a:cxn>
                  <a:cxn ang="0">
                    <a:pos x="278" y="407"/>
                  </a:cxn>
                  <a:cxn ang="0">
                    <a:pos x="0" y="360"/>
                  </a:cxn>
                  <a:cxn ang="0">
                    <a:pos x="279" y="315"/>
                  </a:cxn>
                </a:cxnLst>
                <a:rect l="0" t="0" r="r" b="b"/>
                <a:pathLst>
                  <a:path w="698" h="720">
                    <a:moveTo>
                      <a:pt x="279" y="315"/>
                    </a:moveTo>
                    <a:lnTo>
                      <a:pt x="173" y="0"/>
                    </a:lnTo>
                    <a:lnTo>
                      <a:pt x="349" y="263"/>
                    </a:lnTo>
                    <a:lnTo>
                      <a:pt x="519" y="0"/>
                    </a:lnTo>
                    <a:lnTo>
                      <a:pt x="415" y="315"/>
                    </a:lnTo>
                    <a:lnTo>
                      <a:pt x="697" y="360"/>
                    </a:lnTo>
                    <a:lnTo>
                      <a:pt x="413" y="403"/>
                    </a:lnTo>
                    <a:lnTo>
                      <a:pt x="519" y="719"/>
                    </a:lnTo>
                    <a:lnTo>
                      <a:pt x="349" y="455"/>
                    </a:lnTo>
                    <a:lnTo>
                      <a:pt x="173" y="719"/>
                    </a:lnTo>
                    <a:lnTo>
                      <a:pt x="278" y="407"/>
                    </a:lnTo>
                    <a:lnTo>
                      <a:pt x="0" y="360"/>
                    </a:lnTo>
                    <a:lnTo>
                      <a:pt x="279" y="315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folHlink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1"/>
              <p:cNvSpPr>
                <a:spLocks/>
              </p:cNvSpPr>
              <p:nvPr/>
            </p:nvSpPr>
            <p:spPr bwMode="ltGray">
              <a:xfrm>
                <a:off x="99" y="1212"/>
                <a:ext cx="493" cy="685"/>
              </a:xfrm>
              <a:custGeom>
                <a:avLst/>
                <a:gdLst/>
                <a:ahLst/>
                <a:cxnLst>
                  <a:cxn ang="0">
                    <a:pos x="0" y="173"/>
                  </a:cxn>
                  <a:cxn ang="0">
                    <a:pos x="223" y="295"/>
                  </a:cxn>
                  <a:cxn ang="0">
                    <a:pos x="246" y="0"/>
                  </a:cxn>
                  <a:cxn ang="0">
                    <a:pos x="268" y="295"/>
                  </a:cxn>
                  <a:cxn ang="0">
                    <a:pos x="490" y="169"/>
                  </a:cxn>
                  <a:cxn ang="0">
                    <a:pos x="290" y="343"/>
                  </a:cxn>
                  <a:cxn ang="0">
                    <a:pos x="492" y="514"/>
                  </a:cxn>
                  <a:cxn ang="0">
                    <a:pos x="268" y="390"/>
                  </a:cxn>
                  <a:cxn ang="0">
                    <a:pos x="246" y="684"/>
                  </a:cxn>
                  <a:cxn ang="0">
                    <a:pos x="223" y="390"/>
                  </a:cxn>
                  <a:cxn ang="0">
                    <a:pos x="0" y="514"/>
                  </a:cxn>
                  <a:cxn ang="0">
                    <a:pos x="201" y="343"/>
                  </a:cxn>
                  <a:cxn ang="0">
                    <a:pos x="0" y="173"/>
                  </a:cxn>
                </a:cxnLst>
                <a:rect l="0" t="0" r="r" b="b"/>
                <a:pathLst>
                  <a:path w="493" h="685">
                    <a:moveTo>
                      <a:pt x="0" y="173"/>
                    </a:moveTo>
                    <a:lnTo>
                      <a:pt x="223" y="295"/>
                    </a:lnTo>
                    <a:lnTo>
                      <a:pt x="246" y="0"/>
                    </a:lnTo>
                    <a:lnTo>
                      <a:pt x="268" y="295"/>
                    </a:lnTo>
                    <a:lnTo>
                      <a:pt x="490" y="169"/>
                    </a:lnTo>
                    <a:lnTo>
                      <a:pt x="290" y="343"/>
                    </a:lnTo>
                    <a:lnTo>
                      <a:pt x="492" y="514"/>
                    </a:lnTo>
                    <a:lnTo>
                      <a:pt x="268" y="390"/>
                    </a:lnTo>
                    <a:lnTo>
                      <a:pt x="246" y="684"/>
                    </a:lnTo>
                    <a:lnTo>
                      <a:pt x="223" y="390"/>
                    </a:lnTo>
                    <a:lnTo>
                      <a:pt x="0" y="514"/>
                    </a:lnTo>
                    <a:lnTo>
                      <a:pt x="201" y="343"/>
                    </a:lnTo>
                    <a:lnTo>
                      <a:pt x="0" y="173"/>
                    </a:ln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path path="rect">
                  <a:fillToRect l="50000" t="50000" r="50000" b="50000"/>
                </a:path>
              </a:gra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2"/>
              <p:cNvSpPr>
                <a:spLocks/>
              </p:cNvSpPr>
              <p:nvPr/>
            </p:nvSpPr>
            <p:spPr bwMode="ltGray">
              <a:xfrm>
                <a:off x="283" y="1467"/>
                <a:ext cx="124" cy="173"/>
              </a:xfrm>
              <a:custGeom>
                <a:avLst/>
                <a:gdLst/>
                <a:ahLst/>
                <a:cxnLst>
                  <a:cxn ang="0">
                    <a:pos x="0" y="42"/>
                  </a:cxn>
                  <a:cxn ang="0">
                    <a:pos x="51" y="63"/>
                  </a:cxn>
                  <a:cxn ang="0">
                    <a:pos x="61" y="0"/>
                  </a:cxn>
                  <a:cxn ang="0">
                    <a:pos x="71" y="63"/>
                  </a:cxn>
                  <a:cxn ang="0">
                    <a:pos x="123" y="42"/>
                  </a:cxn>
                  <a:cxn ang="0">
                    <a:pos x="83" y="86"/>
                  </a:cxn>
                  <a:cxn ang="0">
                    <a:pos x="123" y="128"/>
                  </a:cxn>
                  <a:cxn ang="0">
                    <a:pos x="71" y="108"/>
                  </a:cxn>
                  <a:cxn ang="0">
                    <a:pos x="61" y="172"/>
                  </a:cxn>
                  <a:cxn ang="0">
                    <a:pos x="51" y="108"/>
                  </a:cxn>
                  <a:cxn ang="0">
                    <a:pos x="0" y="128"/>
                  </a:cxn>
                  <a:cxn ang="0">
                    <a:pos x="39" y="86"/>
                  </a:cxn>
                  <a:cxn ang="0">
                    <a:pos x="0" y="42"/>
                  </a:cxn>
                </a:cxnLst>
                <a:rect l="0" t="0" r="r" b="b"/>
                <a:pathLst>
                  <a:path w="124" h="173">
                    <a:moveTo>
                      <a:pt x="0" y="42"/>
                    </a:moveTo>
                    <a:lnTo>
                      <a:pt x="51" y="63"/>
                    </a:lnTo>
                    <a:lnTo>
                      <a:pt x="61" y="0"/>
                    </a:lnTo>
                    <a:lnTo>
                      <a:pt x="71" y="63"/>
                    </a:lnTo>
                    <a:lnTo>
                      <a:pt x="123" y="42"/>
                    </a:lnTo>
                    <a:lnTo>
                      <a:pt x="83" y="86"/>
                    </a:lnTo>
                    <a:lnTo>
                      <a:pt x="123" y="128"/>
                    </a:lnTo>
                    <a:lnTo>
                      <a:pt x="71" y="108"/>
                    </a:lnTo>
                    <a:lnTo>
                      <a:pt x="61" y="172"/>
                    </a:lnTo>
                    <a:lnTo>
                      <a:pt x="51" y="108"/>
                    </a:lnTo>
                    <a:lnTo>
                      <a:pt x="0" y="128"/>
                    </a:lnTo>
                    <a:lnTo>
                      <a:pt x="39" y="86"/>
                    </a:lnTo>
                    <a:lnTo>
                      <a:pt x="0" y="42"/>
                    </a:lnTo>
                  </a:path>
                </a:pathLst>
              </a:custGeom>
              <a:solidFill>
                <a:srgbClr val="F9F9F9"/>
              </a:solidFill>
              <a:ln w="9525" cap="rnd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5373" name="Text Box 13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324600" y="49530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3810000" cy="1905000"/>
          </a:xfrm>
        </p:spPr>
        <p:txBody>
          <a:bodyPr/>
          <a:lstStyle/>
          <a:p>
            <a:r>
              <a:rPr lang="en-US"/>
              <a:t>Construction of Cut-and-cover aqueduct</a:t>
            </a:r>
          </a:p>
        </p:txBody>
      </p:sp>
      <p:pic>
        <p:nvPicPr>
          <p:cNvPr id="2051" name="Picture 3" descr="\\Water\Lab Users\Monroe\Monroe's pictures\p220.jpg"/>
          <p:cNvPicPr>
            <a:picLocks noChangeAspect="1" noChangeArrowheads="1"/>
          </p:cNvPicPr>
          <p:nvPr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>
            <a:off x="4338638" y="0"/>
            <a:ext cx="4805362" cy="6858000"/>
          </a:xfrm>
          <a:prstGeom prst="rect">
            <a:avLst/>
          </a:prstGeom>
          <a:noFill/>
        </p:spPr>
      </p:pic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381000" y="2819400"/>
            <a:ext cx="3352800" cy="26479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Shows steel form and carriage; also locomotive crane used to place concrete, move outside forms, and assist in excavation. (White p. 220)</a:t>
            </a:r>
          </a:p>
        </p:txBody>
      </p:sp>
      <p:sp>
        <p:nvSpPr>
          <p:cNvPr id="2055" name="Text Box 7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0" y="64008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  <p:sp>
        <p:nvSpPr>
          <p:cNvPr id="2057" name="AutoShape 9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3733800" y="6248400"/>
            <a:ext cx="609600" cy="609600"/>
          </a:xfrm>
          <a:prstGeom prst="actionButtonRetur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42900"/>
            <a:ext cx="3581400" cy="3162300"/>
          </a:xfrm>
        </p:spPr>
        <p:txBody>
          <a:bodyPr/>
          <a:lstStyle/>
          <a:p>
            <a:r>
              <a:rPr lang="en-US"/>
              <a:t>Electric carriage for moving interior forms</a:t>
            </a:r>
          </a:p>
        </p:txBody>
      </p:sp>
      <p:pic>
        <p:nvPicPr>
          <p:cNvPr id="5123" name="Picture 3" descr="\\Water\Lab Users\Monroe\Monroe's pictures\p221.jpg"/>
          <p:cNvPicPr>
            <a:picLocks noChangeAspect="1" noChangeArrowheads="1"/>
          </p:cNvPicPr>
          <p:nvPr/>
        </p:nvPicPr>
        <p:blipFill>
          <a:blip r:embed="rId2" cstate="print">
            <a:lum bright="12000"/>
          </a:blip>
          <a:srcRect/>
          <a:stretch>
            <a:fillRect/>
          </a:stretch>
        </p:blipFill>
        <p:spPr bwMode="auto">
          <a:xfrm>
            <a:off x="4171950" y="0"/>
            <a:ext cx="4972050" cy="6858000"/>
          </a:xfrm>
          <a:prstGeom prst="rect">
            <a:avLst/>
          </a:prstGeom>
          <a:noFill/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28600" y="3810000"/>
            <a:ext cx="3505200" cy="15525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Carriage and upper jacks are motor driven. Side jacks and turntable hand driven. (White p. 221)</a:t>
            </a:r>
          </a:p>
        </p:txBody>
      </p:sp>
      <p:sp>
        <p:nvSpPr>
          <p:cNvPr id="5125" name="Text Box 5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\\Water\Lab Users\Monroe\Monroe's pictures\p223.jpg"/>
          <p:cNvPicPr>
            <a:picLocks noChangeAspect="1" noChangeArrowheads="1"/>
          </p:cNvPicPr>
          <p:nvPr/>
        </p:nvPicPr>
        <p:blipFill>
          <a:blip r:embed="rId2" cstate="print">
            <a:lum bright="42000"/>
          </a:blip>
          <a:srcRect b="4378"/>
          <a:stretch>
            <a:fillRect/>
          </a:stretch>
        </p:blipFill>
        <p:spPr bwMode="auto">
          <a:xfrm>
            <a:off x="0" y="0"/>
            <a:ext cx="9144000" cy="5791200"/>
          </a:xfrm>
          <a:prstGeom prst="rect">
            <a:avLst/>
          </a:prstGeom>
          <a:noFill/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800600" cy="1295400"/>
          </a:xfrm>
        </p:spPr>
        <p:txBody>
          <a:bodyPr/>
          <a:lstStyle/>
          <a:p>
            <a:r>
              <a:rPr lang="en-US"/>
              <a:t>Traveling aqueduct building plant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0" y="5670550"/>
            <a:ext cx="8991600" cy="11874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Traveling crushing concrete, mixing, and form-moving plant completing last section of aqueduct adjoining shaft 1 of contract 12. This plant built 7500 feet of aqueduct in two seasons. (White p. 223)</a:t>
            </a:r>
          </a:p>
        </p:txBody>
      </p:sp>
      <p:sp>
        <p:nvSpPr>
          <p:cNvPr id="6149" name="Text Box 5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2100" y="5334000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772400" cy="1143000"/>
          </a:xfrm>
        </p:spPr>
        <p:txBody>
          <a:bodyPr/>
          <a:lstStyle/>
          <a:p>
            <a:r>
              <a:rPr lang="en-US"/>
              <a:t>Cut-and-cover Arch</a:t>
            </a:r>
          </a:p>
        </p:txBody>
      </p:sp>
      <p:pic>
        <p:nvPicPr>
          <p:cNvPr id="7171" name="Picture 3" descr="\\Water\Lab Users\Monroe\Monroe's pictures\p236.jpg"/>
          <p:cNvPicPr>
            <a:picLocks noChangeAspect="1" noChangeArrowheads="1"/>
          </p:cNvPicPr>
          <p:nvPr/>
        </p:nvPicPr>
        <p:blipFill>
          <a:blip r:embed="rId2" cstate="print">
            <a:lum bright="30000"/>
          </a:blip>
          <a:srcRect t="9499"/>
          <a:stretch>
            <a:fillRect/>
          </a:stretch>
        </p:blipFill>
        <p:spPr bwMode="auto">
          <a:xfrm>
            <a:off x="304800" y="965200"/>
            <a:ext cx="8839200" cy="5892800"/>
          </a:xfrm>
          <a:prstGeom prst="rect">
            <a:avLst/>
          </a:prstGeom>
          <a:noFill/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971800" y="2286000"/>
            <a:ext cx="2743200" cy="25638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r>
              <a:rPr lang="en-US" sz="1800"/>
              <a:t>    This section was</a:t>
            </a:r>
          </a:p>
          <a:p>
            <a:r>
              <a:rPr lang="en-US" sz="1800"/>
              <a:t>  cast between steel</a:t>
            </a:r>
          </a:p>
          <a:p>
            <a:r>
              <a:rPr lang="en-US" sz="1800"/>
              <a:t>forms with steel plate in expansion joints at 60-ft intervals. Steel plates 6” x 3/8” were places in both invert and arch joints to act as water stops. (White p. 236)</a:t>
            </a:r>
          </a:p>
        </p:txBody>
      </p:sp>
      <p:sp>
        <p:nvSpPr>
          <p:cNvPr id="7173" name="Text Box 5">
            <a:hlinkClick r:id="rId3" action="ppaction://hlinkpres?slideindex=3&amp;slidetitle=Supply Aqueducts and Tunnels"/>
          </p:cNvPr>
          <p:cNvSpPr txBox="1">
            <a:spLocks noChangeArrowheads="1"/>
          </p:cNvSpPr>
          <p:nvPr/>
        </p:nvSpPr>
        <p:spPr bwMode="auto">
          <a:xfrm>
            <a:off x="6640513" y="6396038"/>
            <a:ext cx="2501900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>
                <a:hlinkClick r:id="rId3" action="ppaction://hlinkpres?slideindex=3&amp;slidetitle=Supply Aqueducts and Tunnels"/>
              </a:rPr>
              <a:t>Back to Aqueducts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04 NYC watershed.ppt">
  <a:themeElements>
    <a:clrScheme name="04 NYC watershed.ppt 1">
      <a:dk1>
        <a:srgbClr val="000000"/>
      </a:dk1>
      <a:lt1>
        <a:srgbClr val="DDDDDD"/>
      </a:lt1>
      <a:dk2>
        <a:srgbClr val="0000FF"/>
      </a:dk2>
      <a:lt2>
        <a:srgbClr val="00CCCC"/>
      </a:lt2>
      <a:accent1>
        <a:srgbClr val="B2B2B2"/>
      </a:accent1>
      <a:accent2>
        <a:srgbClr val="FF9933"/>
      </a:accent2>
      <a:accent3>
        <a:srgbClr val="AAAAFF"/>
      </a:accent3>
      <a:accent4>
        <a:srgbClr val="BDBDBD"/>
      </a:accent4>
      <a:accent5>
        <a:srgbClr val="D5D5D5"/>
      </a:accent5>
      <a:accent6>
        <a:srgbClr val="E78A2D"/>
      </a:accent6>
      <a:hlink>
        <a:srgbClr val="CC00CC"/>
      </a:hlink>
      <a:folHlink>
        <a:srgbClr val="9999FF"/>
      </a:folHlink>
    </a:clrScheme>
    <a:fontScheme name="04 NYC watershed.ppt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04 NYC watershed.ppt 1">
        <a:dk1>
          <a:srgbClr val="000000"/>
        </a:dk1>
        <a:lt1>
          <a:srgbClr val="DDDDDD"/>
        </a:lt1>
        <a:dk2>
          <a:srgbClr val="0000FF"/>
        </a:dk2>
        <a:lt2>
          <a:srgbClr val="00CCCC"/>
        </a:lt2>
        <a:accent1>
          <a:srgbClr val="B2B2B2"/>
        </a:accent1>
        <a:accent2>
          <a:srgbClr val="FF9933"/>
        </a:accent2>
        <a:accent3>
          <a:srgbClr val="AAAAFF"/>
        </a:accent3>
        <a:accent4>
          <a:srgbClr val="BDBDBD"/>
        </a:accent4>
        <a:accent5>
          <a:srgbClr val="D5D5D5"/>
        </a:accent5>
        <a:accent6>
          <a:srgbClr val="E78A2D"/>
        </a:accent6>
        <a:hlink>
          <a:srgbClr val="CC00CC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4 NYC watershed.ppt 2">
        <a:dk1>
          <a:srgbClr val="000000"/>
        </a:dk1>
        <a:lt1>
          <a:srgbClr val="CCCCFF"/>
        </a:lt1>
        <a:dk2>
          <a:srgbClr val="003399"/>
        </a:dk2>
        <a:lt2>
          <a:srgbClr val="76E0E6"/>
        </a:lt2>
        <a:accent1>
          <a:srgbClr val="66CCFF"/>
        </a:accent1>
        <a:accent2>
          <a:srgbClr val="6666FF"/>
        </a:accent2>
        <a:accent3>
          <a:srgbClr val="E2E2FF"/>
        </a:accent3>
        <a:accent4>
          <a:srgbClr val="000000"/>
        </a:accent4>
        <a:accent5>
          <a:srgbClr val="B8E2FF"/>
        </a:accent5>
        <a:accent6>
          <a:srgbClr val="5C5CE7"/>
        </a:accent6>
        <a:hlink>
          <a:srgbClr val="00CCCC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4 NYC watershed.ppt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C:\WINNT\Profiles\MLWS\Personal\Cee 113\Lectures\04 NYC watershed.ppt</Template>
  <TotalTime>3914</TotalTime>
  <Words>534</Words>
  <Application>Microsoft Office PowerPoint</Application>
  <PresentationFormat>On-screen Show (4:3)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Times New Roman</vt:lpstr>
      <vt:lpstr>Monotype Sorts</vt:lpstr>
      <vt:lpstr>Arial</vt:lpstr>
      <vt:lpstr>04 NYC watershed.ppt</vt:lpstr>
      <vt:lpstr>Types of Aqueducts used in the Catskill System</vt:lpstr>
      <vt:lpstr>Types of Aqueducts on Hydraulic Grade</vt:lpstr>
      <vt:lpstr>Types of Aqueducts below Hydraulic Grade</vt:lpstr>
      <vt:lpstr>Profile of Catskill Aqueduct</vt:lpstr>
      <vt:lpstr>Cross-section of Cut-and-cover Aqueduct</vt:lpstr>
      <vt:lpstr>Construction of Cut-and-cover aqueduct</vt:lpstr>
      <vt:lpstr>Electric carriage for moving interior forms</vt:lpstr>
      <vt:lpstr>Traveling aqueduct building plant</vt:lpstr>
      <vt:lpstr>Cut-and-cover Arch</vt:lpstr>
      <vt:lpstr>Steel forms and locomotive crane</vt:lpstr>
      <vt:lpstr>Cut-and-cover Aqueduct on Curve</vt:lpstr>
      <vt:lpstr>Peak Tunnel (grade tunnel) ready for concrete lining</vt:lpstr>
      <vt:lpstr>Completed pressure tunnel lining</vt:lpstr>
      <vt:lpstr>Hunters Brook Steel Pipe Siphon</vt:lpstr>
      <vt:lpstr>Hudson River Crossing</vt:lpstr>
    </vt:vector>
  </TitlesOfParts>
  <Company>Cornell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Monroe L. Weber-Shirk</dc:creator>
  <cp:lastModifiedBy>mw24</cp:lastModifiedBy>
  <cp:revision>23</cp:revision>
  <dcterms:created xsi:type="dcterms:W3CDTF">1997-09-15T15:14:31Z</dcterms:created>
  <dcterms:modified xsi:type="dcterms:W3CDTF">2012-12-18T18:26:21Z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2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2</vt:i4>
  </property>
  <property fmtid="{D5CDD505-2E9C-101B-9397-08002B2CF9AE}" pid="6" name="ScreenUsage">
    <vt:i4>1</vt:i4>
  </property>
  <property fmtid="{D5CDD505-2E9C-101B-9397-08002B2CF9AE}" pid="7" name="MailAddress">
    <vt:lpwstr>mw24@cornell.edu</vt:lpwstr>
  </property>
  <property fmtid="{D5CDD505-2E9C-101B-9397-08002B2CF9AE}" pid="8" name="HomePage">
    <vt:lpwstr>http://www.cee.cornell.edu/~cee113</vt:lpwstr>
  </property>
  <property fmtid="{D5CDD505-2E9C-101B-9397-08002B2CF9AE}" pid="9" name="Other">
    <vt:lpwstr/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true</vt:bool>
  </property>
  <property fmtid="{D5CDD505-2E9C-101B-9397-08002B2CF9AE}" pid="13" name="BackColor">
    <vt:i4>15132390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1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C:\WINNT\Profiles\MLWS\Personal\Cee 113\HTML folder\Lectures</vt:lpwstr>
  </property>
</Properties>
</file>